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" type="title" userDrawn="1">
  <p:cSld name="Title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 bwMode="auto">
          <a:xfrm>
            <a:off x="2266913" y="2655800"/>
            <a:ext cx="7743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"/>
          <p:cNvSpPr/>
          <p:nvPr/>
        </p:nvSpPr>
        <p:spPr bwMode="auto">
          <a:xfrm>
            <a:off x="9783375" y="617343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2" name="Google Shape;12;p2"/>
          <p:cNvSpPr/>
          <p:nvPr/>
        </p:nvSpPr>
        <p:spPr bwMode="auto">
          <a:xfrm>
            <a:off x="10386991" y="5576535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3" name="Google Shape;13;p2"/>
          <p:cNvSpPr/>
          <p:nvPr/>
        </p:nvSpPr>
        <p:spPr bwMode="auto">
          <a:xfrm>
            <a:off x="11857671" y="4444464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4" name="Google Shape;14;p2"/>
          <p:cNvSpPr/>
          <p:nvPr/>
        </p:nvSpPr>
        <p:spPr bwMode="auto">
          <a:xfrm>
            <a:off x="11695069" y="656503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5" name="Google Shape;15;p2"/>
          <p:cNvSpPr/>
          <p:nvPr/>
        </p:nvSpPr>
        <p:spPr bwMode="auto">
          <a:xfrm>
            <a:off x="3181687" y="67751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6" name="Google Shape;16;p2"/>
          <p:cNvSpPr/>
          <p:nvPr/>
        </p:nvSpPr>
        <p:spPr bwMode="auto">
          <a:xfrm>
            <a:off x="639280" y="3605307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7" name="Google Shape;17;p2"/>
          <p:cNvSpPr/>
          <p:nvPr/>
        </p:nvSpPr>
        <p:spPr bwMode="auto">
          <a:xfrm>
            <a:off x="348720" y="85746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8" name="Google Shape;18;p2"/>
          <p:cNvSpPr/>
          <p:nvPr/>
        </p:nvSpPr>
        <p:spPr bwMode="auto">
          <a:xfrm>
            <a:off x="676313" y="1441151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9" name="Google Shape;19;p2"/>
          <p:cNvSpPr/>
          <p:nvPr/>
        </p:nvSpPr>
        <p:spPr bwMode="auto">
          <a:xfrm>
            <a:off x="11085359" y="4833763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0" name="Google Shape;20;p2"/>
          <p:cNvSpPr/>
          <p:nvPr/>
        </p:nvSpPr>
        <p:spPr bwMode="auto">
          <a:xfrm>
            <a:off x="11843811" y="5582348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1" name="Google Shape;21;p2"/>
          <p:cNvSpPr/>
          <p:nvPr/>
        </p:nvSpPr>
        <p:spPr bwMode="auto">
          <a:xfrm>
            <a:off x="211084" y="2128745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2" name="Google Shape;22;p2"/>
          <p:cNvSpPr/>
          <p:nvPr/>
        </p:nvSpPr>
        <p:spPr bwMode="auto">
          <a:xfrm>
            <a:off x="1861977" y="301904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3" name="Google Shape;23;p2"/>
          <p:cNvSpPr/>
          <p:nvPr/>
        </p:nvSpPr>
        <p:spPr bwMode="auto">
          <a:xfrm>
            <a:off x="823323" y="2667459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4" name="Google Shape;24;p2"/>
          <p:cNvSpPr/>
          <p:nvPr/>
        </p:nvSpPr>
        <p:spPr bwMode="auto">
          <a:xfrm>
            <a:off x="4567031" y="517173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5" name="Google Shape;25;p2"/>
          <p:cNvSpPr/>
          <p:nvPr/>
        </p:nvSpPr>
        <p:spPr bwMode="auto">
          <a:xfrm>
            <a:off x="10685372" y="6090061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Quote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/>
          <p:nvPr/>
        </p:nvPicPr>
        <p:blipFill>
          <a:blip r:embed="rId2">
            <a:alphaModFix/>
          </a:blip>
          <a:srcRect l="19" r="19"/>
          <a:stretch/>
        </p:blipFill>
        <p:spPr bwMode="auto">
          <a:xfrm rot="10800000" flipH="1">
            <a:off x="7936" y="0"/>
            <a:ext cx="121874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 bwMode="auto">
          <a:xfrm>
            <a:off x="1620400" y="2298200"/>
            <a:ext cx="8951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sz="4800" i="1"/>
            </a:lvl1pPr>
            <a:lvl2pPr marL="1219170" lvl="1" indent="-60958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4800" i="1"/>
            </a:lvl2pPr>
            <a:lvl3pPr marL="1828754" lvl="2" indent="-60958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4800" i="1"/>
            </a:lvl3pPr>
            <a:lvl4pPr marL="2438339" lvl="3" indent="-609585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 i="1"/>
            </a:lvl4pPr>
            <a:lvl5pPr marL="3047924" lvl="4" indent="-609585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 i="1"/>
            </a:lvl5pPr>
            <a:lvl6pPr marL="3657509" lvl="5" indent="-60958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 i="1"/>
            </a:lvl6pPr>
            <a:lvl7pPr marL="4267093" lvl="6" indent="-609585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 i="1"/>
            </a:lvl7pPr>
            <a:lvl8pPr marL="4876678" lvl="7" indent="-609585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 i="1"/>
            </a:lvl8pPr>
            <a:lvl9pPr marL="5486263" lvl="8" indent="-60958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 i="1"/>
            </a:lvl9pPr>
          </a:lstStyle>
          <a:p>
            <a:pPr>
              <a:defRPr/>
            </a:pPr>
            <a:endParaRPr/>
          </a:p>
        </p:txBody>
      </p:sp>
      <p:grpSp>
        <p:nvGrpSpPr>
          <p:cNvPr id="32" name="Google Shape;32;p4"/>
          <p:cNvGrpSpPr/>
          <p:nvPr/>
        </p:nvGrpSpPr>
        <p:grpSpPr bwMode="auto">
          <a:xfrm>
            <a:off x="5119529" y="1043892"/>
            <a:ext cx="1952764" cy="1123609"/>
            <a:chOff x="3593400" y="1729675"/>
            <a:chExt cx="1957200" cy="1123610"/>
          </a:xfrm>
        </p:grpSpPr>
        <p:sp>
          <p:nvSpPr>
            <p:cNvPr id="33" name="Google Shape;33;p4"/>
            <p:cNvSpPr txBox="1"/>
            <p:nvPr/>
          </p:nvSpPr>
          <p:spPr bwMode="auto"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" sz="8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</a:rPr>
                <a:t>“</a:t>
              </a:r>
              <a:endParaRPr sz="80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 bwMode="auto"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5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 bwMode="auto"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50">
                <a:solidFill>
                  <a:srgbClr val="000000"/>
                </a:solidFill>
                <a:cs typeface="Arial"/>
              </a:endParaRPr>
            </a:p>
          </p:txBody>
        </p:sp>
      </p:grpSp>
      <p:cxnSp>
        <p:nvCxnSpPr>
          <p:cNvPr id="36" name="Google Shape;36;p4"/>
          <p:cNvCxnSpPr>
            <a:cxnSpLocks/>
            <a:endCxn id="34" idx="1"/>
          </p:cNvCxnSpPr>
          <p:nvPr/>
        </p:nvCxnSpPr>
        <p:spPr bwMode="auto">
          <a:xfrm>
            <a:off x="5000681" y="520396"/>
            <a:ext cx="709600" cy="7140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>
            <a:cxnSpLocks/>
          </p:cNvCxnSpPr>
          <p:nvPr/>
        </p:nvCxnSpPr>
        <p:spPr bwMode="auto">
          <a:xfrm rot="10800000">
            <a:off x="5817203" y="581500"/>
            <a:ext cx="278800" cy="492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>
            <a:cxnSpLocks/>
          </p:cNvCxnSpPr>
          <p:nvPr/>
        </p:nvCxnSpPr>
        <p:spPr bwMode="auto">
          <a:xfrm rot="10800000" flipH="1">
            <a:off x="6272680" y="469240"/>
            <a:ext cx="462800" cy="632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 bwMode="auto">
          <a:xfrm>
            <a:off x="-116" y="6333125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" type="tx" userDrawn="1">
  <p:cSld name="Title + 1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 bwMode="auto">
          <a:xfrm>
            <a:off x="1048200" y="1682266"/>
            <a:ext cx="10095600" cy="47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2 columns" type="twoColTx" userDrawn="1">
  <p:cSld name="Title + 2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 bwMode="auto">
          <a:xfrm>
            <a:off x="1048183" y="1600200"/>
            <a:ext cx="4900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◎"/>
              <a:defRPr sz="2650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650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50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50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50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50"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 bwMode="auto">
          <a:xfrm>
            <a:off x="6243544" y="1600200"/>
            <a:ext cx="4900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◎"/>
              <a:defRPr sz="2650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650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50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50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50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50"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3 columns" userDrawn="1">
  <p:cSld name="Title + 3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 bwMode="auto">
          <a:xfrm>
            <a:off x="1048200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 bwMode="auto">
          <a:xfrm>
            <a:off x="4439989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 bwMode="auto">
          <a:xfrm>
            <a:off x="7831779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 only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 bwMode="auto">
          <a:xfrm>
            <a:off x="609600" y="5407124"/>
            <a:ext cx="10972800" cy="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pPr>
              <a:defRPr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 bwMode="auto">
          <a:xfrm>
            <a:off x="-123" y="6333125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 complete pattern" userDrawn="1">
  <p:cSld name="Blank complete pattern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 bwMode="auto">
          <a:xfrm>
            <a:off x="-35400" y="-19800"/>
            <a:ext cx="122628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" type="tx" userDrawn="1">
  <p:cSld name="Title + 1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 bwMode="auto">
          <a:xfrm>
            <a:off x="1048200" y="1682266"/>
            <a:ext cx="10095600" cy="47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3 columns" userDrawn="1">
  <p:cSld name="Title + 3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 bwMode="auto">
          <a:xfrm>
            <a:off x="1048200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 bwMode="auto">
          <a:xfrm>
            <a:off x="4439989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 bwMode="auto">
          <a:xfrm>
            <a:off x="7831779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 bwMode="auto">
          <a:xfrm>
            <a:off x="609600" y="5407124"/>
            <a:ext cx="10972800" cy="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pPr>
              <a:defRPr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 bwMode="auto">
          <a:xfrm>
            <a:off x="-123" y="6333125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 complete pattern" userDrawn="1">
  <p:cSld name="Blank complete pattern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 bwMode="auto">
          <a:xfrm>
            <a:off x="-35400" y="-19800"/>
            <a:ext cx="122628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6F424C29-36B7-4F35-AC04-BC462B5E7BF3}" type="datetimeFigureOut">
              <a:rPr lang="ru-RU" sz="1200">
                <a:solidFill>
                  <a:prstClr val="black">
                    <a:tint val="75000"/>
                  </a:prstClr>
                </a:solidFill>
                <a:latin typeface="Calibri"/>
              </a:rPr>
              <a:t>13.07.2023</a:t>
            </a:fld>
            <a:endParaRPr lang="ru-RU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377">
              <a:defRPr/>
            </a:pPr>
            <a:endParaRPr lang="ru-RU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FA97E3C8-5258-4293-BC18-3B54536B1A86}" type="slidenum">
              <a:rPr lang="ru-RU" sz="1200" b="0">
                <a:solidFill>
                  <a:prstClr val="black">
                    <a:tint val="75000"/>
                  </a:prstClr>
                </a:solidFill>
                <a:latin typeface="Calibri"/>
                <a:ea typeface="Arial"/>
                <a:cs typeface="Arial"/>
              </a:rPr>
              <a:t>‹#›</a:t>
            </a:fld>
            <a:endParaRPr lang="ru-RU" sz="1200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" type="title" userDrawn="1">
  <p:cSld name="Title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 bwMode="auto">
          <a:xfrm>
            <a:off x="2266913" y="2655800"/>
            <a:ext cx="7743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"/>
          <p:cNvSpPr/>
          <p:nvPr/>
        </p:nvSpPr>
        <p:spPr bwMode="auto">
          <a:xfrm>
            <a:off x="9783375" y="617343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Google Shape;12;p2"/>
          <p:cNvSpPr/>
          <p:nvPr/>
        </p:nvSpPr>
        <p:spPr bwMode="auto">
          <a:xfrm>
            <a:off x="10386991" y="5576535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3" name="Google Shape;13;p2"/>
          <p:cNvSpPr/>
          <p:nvPr/>
        </p:nvSpPr>
        <p:spPr bwMode="auto">
          <a:xfrm>
            <a:off x="11857671" y="4444464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4" name="Google Shape;14;p2"/>
          <p:cNvSpPr/>
          <p:nvPr/>
        </p:nvSpPr>
        <p:spPr bwMode="auto">
          <a:xfrm>
            <a:off x="11695069" y="656503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5" name="Google Shape;15;p2"/>
          <p:cNvSpPr/>
          <p:nvPr/>
        </p:nvSpPr>
        <p:spPr bwMode="auto">
          <a:xfrm>
            <a:off x="3181687" y="67751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Google Shape;16;p2"/>
          <p:cNvSpPr/>
          <p:nvPr/>
        </p:nvSpPr>
        <p:spPr bwMode="auto">
          <a:xfrm>
            <a:off x="639280" y="3605307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7" name="Google Shape;17;p2"/>
          <p:cNvSpPr/>
          <p:nvPr/>
        </p:nvSpPr>
        <p:spPr bwMode="auto">
          <a:xfrm>
            <a:off x="348720" y="85746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Google Shape;18;p2"/>
          <p:cNvSpPr/>
          <p:nvPr/>
        </p:nvSpPr>
        <p:spPr bwMode="auto">
          <a:xfrm>
            <a:off x="676313" y="1441151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9" name="Google Shape;19;p2"/>
          <p:cNvSpPr/>
          <p:nvPr/>
        </p:nvSpPr>
        <p:spPr bwMode="auto">
          <a:xfrm>
            <a:off x="11085359" y="4833763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0" name="Google Shape;20;p2"/>
          <p:cNvSpPr/>
          <p:nvPr/>
        </p:nvSpPr>
        <p:spPr bwMode="auto">
          <a:xfrm>
            <a:off x="11843811" y="5582348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Google Shape;21;p2"/>
          <p:cNvSpPr/>
          <p:nvPr/>
        </p:nvSpPr>
        <p:spPr bwMode="auto">
          <a:xfrm>
            <a:off x="211084" y="2128745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2" name="Google Shape;22;p2"/>
          <p:cNvSpPr/>
          <p:nvPr/>
        </p:nvSpPr>
        <p:spPr bwMode="auto">
          <a:xfrm>
            <a:off x="1861977" y="301904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3" name="Google Shape;23;p2"/>
          <p:cNvSpPr/>
          <p:nvPr/>
        </p:nvSpPr>
        <p:spPr bwMode="auto">
          <a:xfrm>
            <a:off x="823323" y="2667459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4" name="Google Shape;24;p2"/>
          <p:cNvSpPr/>
          <p:nvPr/>
        </p:nvSpPr>
        <p:spPr bwMode="auto">
          <a:xfrm>
            <a:off x="4567031" y="517173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5" name="Google Shape;25;p2"/>
          <p:cNvSpPr/>
          <p:nvPr/>
        </p:nvSpPr>
        <p:spPr bwMode="auto">
          <a:xfrm>
            <a:off x="10685372" y="6090061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ubtitle" userDrawn="1">
  <p:cSld name="Subtitle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 bwMode="auto">
          <a:xfrm>
            <a:off x="2061367" y="2339725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 bwMode="auto">
          <a:xfrm>
            <a:off x="2061367" y="4015348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1048200" y="1682266"/>
            <a:ext cx="10095600" cy="4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1pPr>
            <a:lvl2pPr lvl="1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2pPr>
            <a:lvl3pPr lvl="2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3pPr>
            <a:lvl4pPr lvl="3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4pPr>
            <a:lvl5pPr lvl="4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5pPr>
            <a:lvl6pPr lvl="5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6pPr>
            <a:lvl7pPr lvl="6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7pPr>
            <a:lvl8pPr lvl="7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8pPr>
            <a:lvl9pPr lvl="8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>
              <a:defRPr/>
            </a:pPr>
            <a:fld id="{00000000-1234-1234-1234-123412341234}" type="slidenum">
              <a:rPr lang="en"/>
              <a:t>‹#›</a:t>
            </a:fld>
            <a:endParaRPr lang="en">
              <a:latin typeface="Roboto Slab"/>
              <a:ea typeface="Roboto Slab"/>
              <a:cs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1048200" y="1682266"/>
            <a:ext cx="10095600" cy="4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1pPr>
            <a:lvl2pPr lvl="1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2pPr>
            <a:lvl3pPr lvl="2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3pPr>
            <a:lvl4pPr lvl="3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4pPr>
            <a:lvl5pPr lvl="4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5pPr>
            <a:lvl6pPr lvl="5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6pPr>
            <a:lvl7pPr lvl="6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7pPr>
            <a:lvl8pPr lvl="7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8pPr>
            <a:lvl9pPr lvl="8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  <a:latin typeface="Roboto Slab"/>
              <a:ea typeface="Roboto Slab"/>
              <a:cs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kpk@gnivc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ducation.gnivc.ru/#ta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97999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 bwMode="auto">
          <a:xfrm>
            <a:off x="1372575" y="1053253"/>
            <a:ext cx="10706099" cy="1923603"/>
          </a:xfrm>
          <a:prstGeom prst="rect">
            <a:avLst/>
          </a:prstGeom>
        </p:spPr>
        <p:txBody>
          <a:bodyPr spcFirstLastPara="1" wrap="square" lIns="121898" tIns="121898" rIns="121898" bIns="121898" anchor="ctr" anchorCtr="0">
            <a:noAutofit/>
          </a:bodyPr>
          <a:lstStyle/>
          <a:p>
            <a:pPr>
              <a:defRPr/>
            </a:pPr>
            <a:r>
              <a:rPr lang="ru-RU" sz="3300" b="0" dirty="0">
                <a:latin typeface="Century Gothic"/>
              </a:rPr>
              <a:t>Курсы повышения квалификации. </a:t>
            </a:r>
            <a:br>
              <a:rPr lang="ru-RU" sz="3300" b="0" dirty="0">
                <a:latin typeface="Century Gothic"/>
              </a:rPr>
            </a:br>
            <a:r>
              <a:rPr lang="ru-RU" sz="3300" b="0" dirty="0">
                <a:latin typeface="Century Gothic"/>
              </a:rPr>
              <a:t>«Налоговый мониторинг. Общие положения»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  <a:latin typeface="Century Gothic"/>
              <a:ea typeface="Roboto Slab"/>
            </a:endParaRPr>
          </a:p>
        </p:txBody>
      </p:sp>
      <p:pic>
        <p:nvPicPr>
          <p:cNvPr id="71" name="Google Shape;71;p1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8757067" y="220767"/>
            <a:ext cx="33274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8162924" y="3305439"/>
            <a:ext cx="6396469" cy="975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lang="ru-RU" sz="4000" b="1">
                <a:solidFill>
                  <a:schemeClr val="accent1"/>
                </a:solidFill>
                <a:latin typeface="Century Gothic"/>
              </a:rPr>
              <a:t>г. Москва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65122" y="2776253"/>
            <a:ext cx="6096000" cy="37052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latin typeface="Calibri"/>
              </a:rPr>
              <a:t>10</a:t>
            </a:r>
            <a:endParaRPr lang="en" dirty="0"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10783" y="1691442"/>
            <a:ext cx="111899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Century Gothic"/>
              </a:rPr>
              <a:t>                  </a:t>
            </a:r>
            <a:r>
              <a:rPr lang="ru-RU" sz="2000" b="1" dirty="0">
                <a:latin typeface="Century Gothic"/>
              </a:rPr>
              <a:t>ВКонтакте                                                   </a:t>
            </a:r>
            <a:r>
              <a:rPr lang="ru-RU" sz="2000" b="1" dirty="0" err="1">
                <a:latin typeface="Century Gothic"/>
              </a:rPr>
              <a:t>Telegram</a:t>
            </a:r>
            <a:endParaRPr lang="ru-RU" sz="2000" b="1" dirty="0">
              <a:latin typeface="Century Gothic"/>
            </a:endParaRPr>
          </a:p>
          <a:p>
            <a:pPr>
              <a:defRPr/>
            </a:pPr>
            <a:endParaRPr lang="ru-RU" b="1" dirty="0">
              <a:latin typeface="Century Gothic"/>
            </a:endParaRPr>
          </a:p>
          <a:p>
            <a:pPr>
              <a:defRPr/>
            </a:pPr>
            <a:endParaRPr lang="ru-RU" b="1" dirty="0">
              <a:latin typeface="Century Gothic"/>
            </a:endParaRPr>
          </a:p>
          <a:p>
            <a:pPr>
              <a:defRPr/>
            </a:pPr>
            <a:endParaRPr lang="ru-RU" b="1" dirty="0">
              <a:latin typeface="Century Gothic"/>
            </a:endParaRPr>
          </a:p>
          <a:p>
            <a:pPr>
              <a:defRPr/>
            </a:pPr>
            <a:endParaRPr lang="ru-RU" b="1" dirty="0">
              <a:latin typeface="Century Gothic"/>
            </a:endParaRPr>
          </a:p>
          <a:p>
            <a:pPr>
              <a:defRPr/>
            </a:pPr>
            <a:endParaRPr lang="ru-RU" b="1" dirty="0">
              <a:latin typeface="Century Gothic"/>
            </a:endParaRPr>
          </a:p>
          <a:p>
            <a:pPr>
              <a:defRPr/>
            </a:pPr>
            <a:br>
              <a:rPr lang="ru-RU" b="1" dirty="0">
                <a:latin typeface="Century Gothic"/>
              </a:rPr>
            </a:br>
            <a:br>
              <a:rPr lang="ru-RU" b="1" dirty="0">
                <a:latin typeface="Century Gothic"/>
              </a:rPr>
            </a:br>
            <a:endParaRPr lang="ru-RU" dirty="0">
              <a:solidFill>
                <a:srgbClr val="172B4D"/>
              </a:solidFill>
              <a:latin typeface="Century Gothic"/>
            </a:endParaRPr>
          </a:p>
          <a:p>
            <a:pPr>
              <a:defRPr/>
            </a:pPr>
            <a:endParaRPr lang="ru-RU" dirty="0">
              <a:latin typeface="Century Gothic"/>
            </a:endParaRPr>
          </a:p>
          <a:p>
            <a:pPr>
              <a:defRPr/>
            </a:pPr>
            <a:r>
              <a:rPr lang="ru-RU" dirty="0">
                <a:latin typeface="Century Gothic"/>
              </a:rPr>
              <a:t>Наш электронный адрес </a:t>
            </a:r>
            <a:r>
              <a:rPr lang="en-US" b="1" u="sng" dirty="0">
                <a:latin typeface="Century Gothic"/>
                <a:hlinkClick r:id="rId2" tooltip="mailto:kpk@gnivc.ru"/>
              </a:rPr>
              <a:t>kpk@gnivc.ru</a:t>
            </a:r>
            <a:endParaRPr lang="ru-RU" b="1" dirty="0">
              <a:latin typeface="Century Gothic"/>
            </a:endParaRPr>
          </a:p>
          <a:p>
            <a:pPr>
              <a:defRPr/>
            </a:pPr>
            <a:endParaRPr lang="ru-RU" dirty="0">
              <a:latin typeface="Century Gothic"/>
            </a:endParaRPr>
          </a:p>
          <a:p>
            <a:pPr>
              <a:defRPr/>
            </a:pPr>
            <a:r>
              <a:rPr lang="ru-RU" dirty="0">
                <a:latin typeface="Century Gothic"/>
              </a:rPr>
              <a:t>На интересующие вопросы ответим по телефону: </a:t>
            </a:r>
            <a:r>
              <a:rPr lang="ru-RU" b="1" dirty="0">
                <a:solidFill>
                  <a:schemeClr val="accent1"/>
                </a:solidFill>
                <a:latin typeface="Century Gothic"/>
              </a:rPr>
              <a:t>+7 (916) 272-43-25, +7 (985) 863-05-86</a:t>
            </a:r>
            <a:endParaRPr dirty="0"/>
          </a:p>
          <a:p>
            <a:pPr>
              <a:defRPr/>
            </a:pPr>
            <a:endParaRPr lang="ru-RU" dirty="0">
              <a:latin typeface="Century Gothic"/>
            </a:endParaRPr>
          </a:p>
          <a:p>
            <a:pPr>
              <a:defRPr/>
            </a:pPr>
            <a:r>
              <a:rPr lang="en-US" dirty="0">
                <a:latin typeface="Century Gothic"/>
              </a:rPr>
              <a:t> </a:t>
            </a:r>
            <a:endParaRPr lang="ru-RU" dirty="0">
              <a:latin typeface="Century Gothic"/>
            </a:endParaRPr>
          </a:p>
          <a:p>
            <a:pPr>
              <a:defRPr/>
            </a:pPr>
            <a:endParaRPr lang="ru-RU" dirty="0">
              <a:latin typeface="Century Gothic"/>
            </a:endParaRPr>
          </a:p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2743200" y="524865"/>
            <a:ext cx="6844683" cy="7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>
              <a:defRPr/>
            </a:pPr>
            <a:br>
              <a:rPr lang="en-US" sz="2800"/>
            </a:br>
            <a:r>
              <a:rPr lang="ru-RU" sz="3600" b="0">
                <a:latin typeface="Century Gothic"/>
              </a:rPr>
              <a:t>Подробная информация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 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57450" y="5765118"/>
            <a:ext cx="973454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>
                <a:solidFill>
                  <a:schemeClr val="bg1"/>
                </a:solidFill>
                <a:latin typeface="Century Gothic"/>
              </a:rPr>
              <a:t>Стоимость обучения составляет 30 тысяч рублей за полный курс н одного слушателя</a:t>
            </a:r>
            <a:endParaRPr/>
          </a:p>
        </p:txBody>
      </p:sp>
      <p:pic>
        <p:nvPicPr>
          <p:cNvPr id="11" name="Рисунок 10" descr="Лупа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77774" y="457200"/>
            <a:ext cx="914400" cy="91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03356" y="2287427"/>
            <a:ext cx="1805180" cy="18051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677774" y="2287426"/>
            <a:ext cx="1743036" cy="17430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0"/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виток: горизонтальный 3"/>
          <p:cNvSpPr/>
          <p:nvPr/>
        </p:nvSpPr>
        <p:spPr bwMode="auto">
          <a:xfrm>
            <a:off x="314324" y="4916049"/>
            <a:ext cx="11563352" cy="1530626"/>
          </a:xfrm>
          <a:prstGeom prst="horizont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 idx="4294967295"/>
          </p:nvPr>
        </p:nvSpPr>
        <p:spPr bwMode="auto">
          <a:xfrm>
            <a:off x="2632700" y="1315452"/>
            <a:ext cx="6926400" cy="68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defRPr/>
            </a:pPr>
            <a:r>
              <a:rPr lang="ru-RU" sz="3600">
                <a:highlight>
                  <a:schemeClr val="lt1"/>
                </a:highlight>
                <a:latin typeface="Century Gothic"/>
              </a:rPr>
              <a:t>Курс разработан</a:t>
            </a:r>
            <a:endParaRPr sz="3600">
              <a:highlight>
                <a:schemeClr val="lt1"/>
              </a:highlight>
              <a:latin typeface="Century Gothic"/>
            </a:endParaRPr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 bwMode="auto">
          <a:xfrm>
            <a:off x="523874" y="5120548"/>
            <a:ext cx="11353802" cy="11564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  <a:defRPr/>
            </a:pPr>
            <a:r>
              <a:rPr lang="ru-RU" sz="1950" i="0">
                <a:solidFill>
                  <a:schemeClr val="bg1"/>
                </a:solidFill>
                <a:latin typeface="Century Gothic"/>
              </a:rPr>
              <a:t>С учетом последних требований в законодательстве, актуальных изменениях в сфере налогового контроля и запросов действующих участников налогового мониторинга</a:t>
            </a:r>
            <a:endParaRPr sz="1950" i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sldNum" idx="12"/>
          </p:nvPr>
        </p:nvSpPr>
        <p:spPr bwMode="auto"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2</a:t>
            </a:fld>
            <a:endParaRPr>
              <a:solidFill>
                <a:srgbClr val="0091EA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l="18421" t="2967" r="7396" b="72371"/>
          <a:stretch/>
        </p:blipFill>
        <p:spPr bwMode="auto">
          <a:xfrm>
            <a:off x="314324" y="2389227"/>
            <a:ext cx="5324476" cy="1870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523874" y="3244107"/>
            <a:ext cx="40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2"/>
                </a:solidFill>
                <a:latin typeface="Century Gothic"/>
              </a:rPr>
              <a:t>Экспертами ЦА ФНС России</a:t>
            </a:r>
            <a:endParaRPr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 l="7333" t="30413" r="20680" b="47849"/>
          <a:stretch/>
        </p:blipFill>
        <p:spPr bwMode="auto">
          <a:xfrm>
            <a:off x="4667251" y="2389227"/>
            <a:ext cx="7334250" cy="23571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6086475" y="2726509"/>
            <a:ext cx="579120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accent2"/>
                </a:solidFill>
                <a:latin typeface="Century Gothic"/>
              </a:rPr>
              <a:t>Экспертами АО «ГНИВЦ» </a:t>
            </a:r>
            <a:endParaRPr/>
          </a:p>
          <a:p>
            <a:pPr algn="ctr">
              <a:defRPr/>
            </a:pPr>
            <a:endParaRPr lang="ru-RU">
              <a:solidFill>
                <a:schemeClr val="accent2"/>
              </a:solidFill>
              <a:latin typeface="Century Gothic"/>
            </a:endParaRPr>
          </a:p>
          <a:p>
            <a:pPr algn="ctr">
              <a:defRPr/>
            </a:pPr>
            <a:r>
              <a:rPr lang="ru-RU" sz="1400" i="1">
                <a:solidFill>
                  <a:schemeClr val="accent2"/>
                </a:solidFill>
                <a:latin typeface="Century Gothic"/>
              </a:rPr>
              <a:t>(организация, отвечающая за автоматизацию процессов налогового мониторинга, а также их методологическое обеспечение)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267674" y="1066799"/>
            <a:ext cx="10835664" cy="4740997"/>
          </a:xfrm>
        </p:spPr>
        <p:txBody>
          <a:bodyPr/>
          <a:lstStyle/>
          <a:p>
            <a:pPr>
              <a:defRPr/>
            </a:pPr>
            <a:endParaRPr lang="ru-RU" sz="1800">
              <a:latin typeface="Century Gothic"/>
            </a:endParaRPr>
          </a:p>
          <a:p>
            <a:pPr>
              <a:defRPr/>
            </a:pPr>
            <a:r>
              <a:rPr lang="ru-RU" sz="1800">
                <a:latin typeface="Century Gothic"/>
              </a:rPr>
              <a:t>Руководители крупного и среднего бизнеса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Заместители руководителя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Бухгалтеры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Аудиторы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Налоговые консультанты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Специалисты по налоговому администрированию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Налоговые менеджеры</a:t>
            </a:r>
            <a:endParaRPr lang="ru-RU" sz="2400">
              <a:latin typeface="Century Gothic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3</a:t>
            </a:fld>
            <a:endParaRPr lang="en">
              <a:latin typeface="Calibri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352425" y="144000"/>
            <a:ext cx="11487149" cy="1107550"/>
          </a:xfrm>
        </p:spPr>
        <p:txBody>
          <a:bodyPr/>
          <a:lstStyle/>
          <a:p>
            <a:pPr>
              <a:defRPr/>
            </a:pPr>
            <a:r>
              <a:rPr lang="ru-RU" sz="3600">
                <a:latin typeface="Century Gothic"/>
              </a:rPr>
              <a:t>Повысить свою квалификацию смогут: 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7076" t="6444" r="6099" b="6238"/>
          <a:stretch/>
        </p:blipFill>
        <p:spPr bwMode="auto">
          <a:xfrm>
            <a:off x="7353621" y="3437298"/>
            <a:ext cx="4485953" cy="2819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4</a:t>
            </a:fld>
            <a:endParaRPr lang="en"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514160" y="4743691"/>
            <a:ext cx="9964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Century Gothic"/>
              </a:rPr>
              <a:t>БОНУС – Сертификат на 20 часов для членов Института профессиональных бухгалтеров и аудиторов России</a:t>
            </a:r>
            <a:endParaRPr dirty="0"/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333375" y="468000"/>
            <a:ext cx="11515725" cy="7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 algn="ctr">
              <a:defRPr/>
            </a:pPr>
            <a:br>
              <a:rPr lang="en-US" sz="3600">
                <a:latin typeface="Century Gothic"/>
              </a:rPr>
            </a:br>
            <a:r>
              <a:rPr lang="ru-RU" sz="3600" b="0">
                <a:latin typeface="Century Gothic"/>
              </a:rPr>
              <a:t>Преимущества курса: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951327" y="349981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 </a:t>
            </a:r>
            <a:endParaRPr/>
          </a:p>
        </p:txBody>
      </p:sp>
      <p:pic>
        <p:nvPicPr>
          <p:cNvPr id="9" name="Рисунок 8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4260" y="1675908"/>
            <a:ext cx="536931" cy="5369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1514076" y="1759707"/>
            <a:ext cx="9220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Актуальные знания всех аспектов налогового мониторинга из первых уст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514076" y="2257942"/>
            <a:ext cx="8670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Century Gothic"/>
              </a:rPr>
              <a:t>Разъяснения от экспертов ЦА ФНС России по возникающим вопросам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14077" y="2769159"/>
            <a:ext cx="9123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Практические кейсы от разработчиков регламентирующих документов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514076" y="3244389"/>
            <a:ext cx="1005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Подробный обзор структуры документов, необходимых при проведении налогового мониторинга с учетом последних изменений в законодательстве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514076" y="3962475"/>
            <a:ext cx="10057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Century Gothic"/>
              </a:rPr>
              <a:t>Удостоверение о повышении квалификации</a:t>
            </a:r>
          </a:p>
        </p:txBody>
      </p:sp>
      <p:pic>
        <p:nvPicPr>
          <p:cNvPr id="16" name="Рисунок 15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8397" y="2174143"/>
            <a:ext cx="536931" cy="536931"/>
          </a:xfrm>
          <a:prstGeom prst="rect">
            <a:avLst/>
          </a:prstGeom>
        </p:spPr>
      </p:pic>
      <p:pic>
        <p:nvPicPr>
          <p:cNvPr id="17" name="Рисунок 16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2746" y="2685360"/>
            <a:ext cx="536931" cy="536931"/>
          </a:xfrm>
          <a:prstGeom prst="rect">
            <a:avLst/>
          </a:prstGeom>
        </p:spPr>
      </p:pic>
      <p:pic>
        <p:nvPicPr>
          <p:cNvPr id="18" name="Рисунок 17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6328" y="3299091"/>
            <a:ext cx="536931" cy="536931"/>
          </a:xfrm>
          <a:prstGeom prst="rect">
            <a:avLst/>
          </a:prstGeom>
        </p:spPr>
      </p:pic>
      <p:pic>
        <p:nvPicPr>
          <p:cNvPr id="19" name="Рисунок 18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4259" y="4017176"/>
            <a:ext cx="536931" cy="536931"/>
          </a:xfrm>
          <a:prstGeom prst="rect">
            <a:avLst/>
          </a:prstGeom>
        </p:spPr>
      </p:pic>
      <p:pic>
        <p:nvPicPr>
          <p:cNvPr id="20" name="Рисунок 19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2746" y="4659892"/>
            <a:ext cx="536931" cy="5369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Свиток: горизонтальный 13"/>
          <p:cNvSpPr/>
          <p:nvPr/>
        </p:nvSpPr>
        <p:spPr bwMode="auto">
          <a:xfrm>
            <a:off x="739561" y="5129366"/>
            <a:ext cx="11166563" cy="1208479"/>
          </a:xfrm>
          <a:prstGeom prst="horizont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entury Gothic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 bwMode="auto">
          <a:xfrm>
            <a:off x="8450942" y="2410075"/>
            <a:ext cx="3455182" cy="247384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entury Gothic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 bwMode="auto">
          <a:xfrm>
            <a:off x="739561" y="2021472"/>
            <a:ext cx="2996076" cy="1396110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entury Gothic"/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 idx="4294967295"/>
          </p:nvPr>
        </p:nvSpPr>
        <p:spPr bwMode="auto">
          <a:xfrm>
            <a:off x="932621" y="1296000"/>
            <a:ext cx="10326757" cy="68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defRPr/>
            </a:pPr>
            <a:r>
              <a:rPr lang="ru-RU" sz="3600">
                <a:highlight>
                  <a:schemeClr val="lt1"/>
                </a:highlight>
                <a:latin typeface="Century Gothic"/>
              </a:rPr>
              <a:t>Курсы повышения квалификации пройдут:</a:t>
            </a:r>
            <a:endParaRPr sz="3600">
              <a:highlight>
                <a:schemeClr val="lt1"/>
              </a:highlight>
              <a:latin typeface="Century Gothic"/>
            </a:endParaRPr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 bwMode="auto">
          <a:xfrm>
            <a:off x="1832598" y="2016762"/>
            <a:ext cx="1903038" cy="14008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i="0" u="sng" dirty="0">
                <a:solidFill>
                  <a:schemeClr val="accent2"/>
                </a:solidFill>
                <a:latin typeface="Century Gothic"/>
              </a:rPr>
              <a:t>2</a:t>
            </a:r>
            <a:r>
              <a:rPr lang="ru-RU" sz="1800" i="0" u="sng" dirty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 дня</a:t>
            </a:r>
            <a:endParaRPr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i="0" dirty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С 14 по 15</a:t>
            </a:r>
            <a:r>
              <a:rPr lang="ru-RU" sz="1800" i="0" dirty="0">
                <a:solidFill>
                  <a:schemeClr val="accent2"/>
                </a:solidFill>
                <a:latin typeface="Century Gothic"/>
              </a:rPr>
              <a:t> сентября</a:t>
            </a:r>
            <a:endParaRPr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i="0" dirty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в Москве</a:t>
            </a:r>
            <a:endParaRPr dirty="0"/>
          </a:p>
          <a:p>
            <a:pPr marL="0" indent="0">
              <a:spcBef>
                <a:spcPts val="0"/>
              </a:spcBef>
              <a:buNone/>
              <a:defRPr/>
            </a:pPr>
            <a:endParaRPr sz="1750" i="0" dirty="0">
              <a:latin typeface="Century Gothic"/>
            </a:endParaRPr>
          </a:p>
          <a:p>
            <a:pPr marL="0" indent="0">
              <a:lnSpc>
                <a:spcPct val="114999"/>
              </a:lnSpc>
              <a:spcBef>
                <a:spcPts val="1333"/>
              </a:spcBef>
              <a:spcAft>
                <a:spcPts val="1333"/>
              </a:spcAft>
              <a:buNone/>
              <a:defRPr/>
            </a:pPr>
            <a:endParaRPr sz="1750" i="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sldNum" idx="12"/>
          </p:nvPr>
        </p:nvSpPr>
        <p:spPr bwMode="auto"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5</a:t>
            </a:fld>
            <a:endParaRPr>
              <a:solidFill>
                <a:srgbClr val="0091EA"/>
              </a:solidFill>
            </a:endParaRPr>
          </a:p>
        </p:txBody>
      </p:sp>
      <p:sp>
        <p:nvSpPr>
          <p:cNvPr id="5" name="Google Shape;149;p21"/>
          <p:cNvSpPr txBox="1"/>
          <p:nvPr/>
        </p:nvSpPr>
        <p:spPr bwMode="auto">
          <a:xfrm>
            <a:off x="9398648" y="2372558"/>
            <a:ext cx="2507475" cy="247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60958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◎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1pPr>
            <a:lvl2pPr marL="1219170" marR="0" lvl="1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2pPr>
            <a:lvl3pPr marL="1828754" marR="0" lvl="2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◉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3pPr>
            <a:lvl4pPr marL="2438339" marR="0" lvl="3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4pPr>
            <a:lvl5pPr marL="3047924" marR="0" lvl="4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5pPr>
            <a:lvl6pPr marL="3657509" marR="0" lvl="5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6pPr>
            <a:lvl7pPr marL="4267093" marR="0" lvl="6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7pPr>
            <a:lvl8pPr marL="4876678" marR="0" lvl="7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8pPr>
            <a:lvl9pPr marL="5486263" marR="0" lvl="8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 marL="0" indent="0" algn="l">
              <a:spcBef>
                <a:spcPts val="0"/>
              </a:spcBef>
              <a:buFont typeface="Source Sans Pro"/>
              <a:buNone/>
              <a:defRPr/>
            </a:pPr>
            <a:r>
              <a:rPr lang="ru-RU" sz="1800" i="0" u="sng">
                <a:solidFill>
                  <a:schemeClr val="accent2"/>
                </a:solidFill>
                <a:latin typeface="Century Gothic"/>
              </a:rPr>
              <a:t>3</a:t>
            </a:r>
            <a:r>
              <a:rPr lang="ru-RU" sz="1800" i="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 модуля</a:t>
            </a:r>
            <a:endParaRPr/>
          </a:p>
          <a:p>
            <a:pPr marL="0" indent="0">
              <a:spcBef>
                <a:spcPts val="0"/>
              </a:spcBef>
              <a:buFont typeface="Source Sans Pro"/>
              <a:buNone/>
              <a:defRPr/>
            </a:pPr>
            <a:endParaRPr lang="ru-RU" sz="1800" i="0" u="sng">
              <a:solidFill>
                <a:schemeClr val="accent2"/>
              </a:solidFill>
              <a:highlight>
                <a:schemeClr val="lt1"/>
              </a:highlight>
              <a:latin typeface="Century Gothic"/>
            </a:endParaRPr>
          </a:p>
          <a:p>
            <a:pPr marL="0" indent="0" algn="just">
              <a:spcBef>
                <a:spcPts val="0"/>
              </a:spcBef>
              <a:spcAft>
                <a:spcPts val="1333"/>
              </a:spcAft>
              <a:buNone/>
              <a:defRPr/>
            </a:pPr>
            <a:r>
              <a:rPr lang="ru-RU" sz="1200" i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cs typeface="Times New Roman"/>
              </a:rPr>
              <a:t>1. </a:t>
            </a:r>
            <a:r>
              <a:rPr lang="ru-RU" sz="1200" b="0" i="0" u="none" strike="noStrike" cap="none" spc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</a:rPr>
              <a:t>Вступление в режим налогового мониторинга и оценка эффективности</a:t>
            </a:r>
            <a:endParaRPr/>
          </a:p>
          <a:p>
            <a:pPr marL="0" indent="0" algn="just">
              <a:spcBef>
                <a:spcPts val="0"/>
              </a:spcBef>
              <a:spcAft>
                <a:spcPts val="1333"/>
              </a:spcAft>
              <a:buNone/>
              <a:defRPr/>
            </a:pPr>
            <a:r>
              <a:rPr lang="ru-RU" sz="1200" i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cs typeface="Times New Roman"/>
              </a:rPr>
              <a:t>2. </a:t>
            </a:r>
            <a:r>
              <a:rPr lang="ru-RU" sz="1200" b="0" i="0" u="none" strike="noStrike" cap="none" spc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</a:rPr>
              <a:t>Порядок проведения налогового мониторинга и возмещения НДС</a:t>
            </a:r>
            <a:endParaRPr/>
          </a:p>
          <a:p>
            <a:pPr marL="0" indent="0" algn="just">
              <a:spcBef>
                <a:spcPts val="0"/>
              </a:spcBef>
              <a:spcAft>
                <a:spcPts val="1333"/>
              </a:spcAft>
              <a:buNone/>
              <a:defRPr/>
            </a:pPr>
            <a:r>
              <a:rPr lang="ru-RU" sz="1200" i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cs typeface="Times New Roman"/>
              </a:rPr>
              <a:t>3. Мотивированное мнение</a:t>
            </a:r>
            <a:endParaRPr/>
          </a:p>
          <a:p>
            <a:pPr marL="0" indent="0" algn="just">
              <a:spcBef>
                <a:spcPts val="0"/>
              </a:spcBef>
              <a:spcAft>
                <a:spcPts val="1333"/>
              </a:spcAft>
              <a:buNone/>
              <a:defRPr/>
            </a:pPr>
            <a:endParaRPr/>
          </a:p>
        </p:txBody>
      </p:sp>
      <p:sp>
        <p:nvSpPr>
          <p:cNvPr id="7" name="Google Shape;149;p21"/>
          <p:cNvSpPr txBox="1"/>
          <p:nvPr/>
        </p:nvSpPr>
        <p:spPr bwMode="auto">
          <a:xfrm>
            <a:off x="764010" y="5266689"/>
            <a:ext cx="11259375" cy="120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60958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◎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1pPr>
            <a:lvl2pPr marL="1219170" marR="0" lvl="1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2pPr>
            <a:lvl3pPr marL="1828754" marR="0" lvl="2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◉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3pPr>
            <a:lvl4pPr marL="2438339" marR="0" lvl="3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4pPr>
            <a:lvl5pPr marL="3047924" marR="0" lvl="4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5pPr>
            <a:lvl6pPr marL="3657509" marR="0" lvl="5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6pPr>
            <a:lvl7pPr marL="4267093" marR="0" lvl="6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7pPr>
            <a:lvl8pPr marL="4876678" marR="0" lvl="7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8pPr>
            <a:lvl9pPr marL="5486263" marR="0" lvl="8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 marL="0" indent="0">
              <a:lnSpc>
                <a:spcPct val="114999"/>
              </a:lnSpc>
              <a:spcBef>
                <a:spcPts val="1333"/>
              </a:spcBef>
              <a:spcAft>
                <a:spcPts val="1333"/>
              </a:spcAft>
              <a:buNone/>
              <a:defRPr/>
            </a:pPr>
            <a:r>
              <a:rPr lang="ru-RU" sz="1800" i="0" dirty="0">
                <a:solidFill>
                  <a:schemeClr val="bg1"/>
                </a:solidFill>
                <a:latin typeface="Century Gothic"/>
              </a:rPr>
              <a:t>По результатам обучения участник получит удостоверение о повышении квалификации</a:t>
            </a:r>
            <a:endParaRPr dirty="0"/>
          </a:p>
        </p:txBody>
      </p:sp>
      <p:pic>
        <p:nvPicPr>
          <p:cNvPr id="3" name="Рисунок 2" descr="Конференц-зал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2026" y="2266159"/>
            <a:ext cx="914400" cy="914400"/>
          </a:xfrm>
          <a:prstGeom prst="rect">
            <a:avLst/>
          </a:prstGeom>
        </p:spPr>
      </p:pic>
      <p:pic>
        <p:nvPicPr>
          <p:cNvPr id="10" name="Рисунок 9" descr="Открытая папка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493483" y="3199612"/>
            <a:ext cx="914400" cy="914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 l="5177" t="5582" r="5411" b="7653"/>
          <a:stretch/>
        </p:blipFill>
        <p:spPr bwMode="auto">
          <a:xfrm>
            <a:off x="3821807" y="2178801"/>
            <a:ext cx="4586594" cy="2567799"/>
          </a:xfrm>
          <a:prstGeom prst="rect">
            <a:avLst/>
          </a:prstGeom>
        </p:spPr>
      </p:pic>
      <p:sp>
        <p:nvSpPr>
          <p:cNvPr id="17" name="Блок-схема: альтернативный процесс 16"/>
          <p:cNvSpPr/>
          <p:nvPr/>
        </p:nvSpPr>
        <p:spPr bwMode="auto">
          <a:xfrm>
            <a:off x="739561" y="3614192"/>
            <a:ext cx="2996076" cy="1396110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entury Gothic"/>
            </a:endParaRPr>
          </a:p>
        </p:txBody>
      </p:sp>
      <p:sp>
        <p:nvSpPr>
          <p:cNvPr id="18" name="Google Shape;149;p21"/>
          <p:cNvSpPr txBox="1"/>
          <p:nvPr/>
        </p:nvSpPr>
        <p:spPr bwMode="auto">
          <a:xfrm>
            <a:off x="1832597" y="3609482"/>
            <a:ext cx="1903038" cy="140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60958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◎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1pPr>
            <a:lvl2pPr marL="1219170" marR="0" lvl="1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2pPr>
            <a:lvl3pPr marL="1828754" marR="0" lvl="2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◉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3pPr>
            <a:lvl4pPr marL="2438339" marR="0" lvl="3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4pPr>
            <a:lvl5pPr marL="3047924" marR="0" lvl="4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5pPr>
            <a:lvl6pPr marL="3657509" marR="0" lvl="5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6pPr>
            <a:lvl7pPr marL="4267093" marR="0" lvl="6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7pPr>
            <a:lvl8pPr marL="4876678" marR="0" lvl="7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8pPr>
            <a:lvl9pPr marL="5486263" marR="0" lvl="8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 marL="0" indent="0">
              <a:spcBef>
                <a:spcPts val="0"/>
              </a:spcBef>
              <a:buFont typeface="Source Sans Pro"/>
              <a:buNone/>
              <a:defRPr/>
            </a:pPr>
            <a:r>
              <a:rPr lang="ru-RU" sz="1800" i="0" u="sng">
                <a:solidFill>
                  <a:schemeClr val="accent2"/>
                </a:solidFill>
                <a:latin typeface="Century Gothic"/>
              </a:rPr>
              <a:t>16</a:t>
            </a:r>
            <a:r>
              <a:rPr lang="ru-RU" sz="1800" i="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 час</a:t>
            </a:r>
            <a:r>
              <a:rPr lang="ru-RU" sz="1800" i="0" u="sng">
                <a:solidFill>
                  <a:schemeClr val="accent2"/>
                </a:solidFill>
                <a:latin typeface="Century Gothic"/>
              </a:rPr>
              <a:t>ов</a:t>
            </a:r>
            <a:endParaRPr/>
          </a:p>
          <a:p>
            <a:pPr marL="0" indent="0">
              <a:spcBef>
                <a:spcPts val="0"/>
              </a:spcBef>
              <a:buFont typeface="Source Sans Pro"/>
              <a:buNone/>
              <a:defRPr/>
            </a:pPr>
            <a:endParaRPr lang="ru-RU" sz="1800" i="0" u="sng">
              <a:solidFill>
                <a:schemeClr val="accent2"/>
              </a:solidFill>
              <a:highlight>
                <a:schemeClr val="lt1"/>
              </a:highlight>
              <a:latin typeface="Century Gothic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i="0" u="none">
                <a:solidFill>
                  <a:schemeClr val="accent2"/>
                </a:solidFill>
                <a:latin typeface="Century Gothic"/>
              </a:rPr>
              <a:t>обучения</a:t>
            </a:r>
            <a:endParaRPr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400" i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В очном режиме</a:t>
            </a:r>
            <a:endParaRPr/>
          </a:p>
          <a:p>
            <a:pPr marL="0" indent="0">
              <a:spcBef>
                <a:spcPts val="0"/>
              </a:spcBef>
              <a:buFont typeface="Source Sans Pro"/>
              <a:buNone/>
              <a:defRPr/>
            </a:pPr>
            <a:endParaRPr lang="ru-RU" sz="1750" i="0">
              <a:latin typeface="Century Gothic"/>
            </a:endParaRPr>
          </a:p>
          <a:p>
            <a:pPr marL="0" indent="0">
              <a:lnSpc>
                <a:spcPct val="114999"/>
              </a:lnSpc>
              <a:spcBef>
                <a:spcPts val="1333"/>
              </a:spcBef>
              <a:spcAft>
                <a:spcPts val="1333"/>
              </a:spcAft>
              <a:buFont typeface="Source Sans Pro"/>
              <a:buNone/>
              <a:defRPr/>
            </a:pPr>
            <a:endParaRPr lang="ru-RU" sz="1750" i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2026" y="385887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597" t="7778" r="56337" b="56537"/>
          <a:stretch/>
        </p:blipFill>
        <p:spPr bwMode="auto">
          <a:xfrm>
            <a:off x="1525982" y="837129"/>
            <a:ext cx="8215884" cy="49437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6</a:t>
            </a:fld>
            <a:endParaRPr lang="en">
              <a:latin typeface="Calibri"/>
            </a:endParaRPr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-209550" y="396000"/>
            <a:ext cx="12611100" cy="121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 algn="ctr">
              <a:defRPr/>
            </a:pPr>
            <a:br>
              <a:rPr lang="en-US" sz="2800" dirty="0">
                <a:latin typeface="Century Gothic"/>
              </a:rPr>
            </a:br>
            <a:r>
              <a:rPr lang="ru-RU" sz="3200" b="0" dirty="0">
                <a:latin typeface="Century Gothic"/>
              </a:rPr>
              <a:t>1 модуль: "Вступление в режим налогового мониторинга и оценка эффективности"</a:t>
            </a:r>
            <a:endParaRPr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385139" y="302054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 </a:t>
            </a:r>
            <a:endParaRPr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1529" y="2102154"/>
            <a:ext cx="457240" cy="45724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 bwMode="auto">
          <a:xfrm>
            <a:off x="1039397" y="2102154"/>
            <a:ext cx="6323675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Подготовка к переходу на налоговый мониторинг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024166" y="2656534"/>
            <a:ext cx="8482426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Критерии для вступления в налоговый мониторинг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024166" y="3143249"/>
            <a:ext cx="11012017" cy="64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Документы, представляемые в налоговый орган, с заявлением о проведении налогового мониторинга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024166" y="4381499"/>
            <a:ext cx="8599608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Регламент информационного взаимодействия</a:t>
            </a:r>
            <a:endParaRPr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024166" y="4833003"/>
            <a:ext cx="8482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Оценка регламента информационного взаимодействия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039397" y="3821586"/>
            <a:ext cx="881378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Порядок представления заявления о проведении налогового мониторинга</a:t>
            </a: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2497" y="2612580"/>
            <a:ext cx="457240" cy="45724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2497" y="3205213"/>
            <a:ext cx="457240" cy="4572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6926" y="3733678"/>
            <a:ext cx="457240" cy="4572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6926" y="4317528"/>
            <a:ext cx="457240" cy="457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6926" y="4833003"/>
            <a:ext cx="457240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16" t="51528" r="51533" b="9584"/>
          <a:stretch/>
        </p:blipFill>
        <p:spPr bwMode="auto">
          <a:xfrm>
            <a:off x="1398380" y="723714"/>
            <a:ext cx="8602870" cy="497753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7</a:t>
            </a:fld>
            <a:endParaRPr lang="en">
              <a:latin typeface="Calibri"/>
            </a:endParaRPr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-314325" y="410809"/>
            <a:ext cx="12820648" cy="169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 algn="ctr">
              <a:defRPr/>
            </a:pPr>
            <a:br>
              <a:rPr lang="en-US" sz="2800" dirty="0">
                <a:latin typeface="Century Gothic"/>
              </a:rPr>
            </a:br>
            <a:r>
              <a:rPr lang="ru-RU" sz="3200" b="0" dirty="0">
                <a:latin typeface="Century Gothic"/>
              </a:rPr>
              <a:t>2 модуль: "Порядок проведения </a:t>
            </a:r>
            <a:endParaRPr dirty="0"/>
          </a:p>
          <a:p>
            <a:pPr algn="ctr">
              <a:defRPr/>
            </a:pPr>
            <a:r>
              <a:rPr lang="ru-RU" sz="3200" b="0" dirty="0">
                <a:latin typeface="Century Gothic"/>
              </a:rPr>
              <a:t>налогового мониторинга и возмещения НДС"</a:t>
            </a:r>
            <a:endParaRPr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381057" y="352930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 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1990389"/>
            <a:ext cx="457240" cy="4572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1035533" y="2153674"/>
            <a:ext cx="6146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Требования к участникам налогового мониторинга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035533" y="2706271"/>
            <a:ext cx="4946344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Сроки проведения налогового мониторинга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035533" y="3212478"/>
            <a:ext cx="8805736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Основания для проведения камеральных и выездных проверок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35533" y="4063564"/>
            <a:ext cx="9892401" cy="64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Формы и форматы документов, используемых при проведении мониторинга, а также правила их заполнения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035533" y="3609211"/>
            <a:ext cx="7798807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Права налогового органа в рамках мониторинга</a:t>
            </a:r>
            <a:endParaRPr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2610914"/>
            <a:ext cx="457240" cy="4572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3151971"/>
            <a:ext cx="457240" cy="4572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3670019"/>
            <a:ext cx="457240" cy="4572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4155002"/>
            <a:ext cx="457240" cy="4572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4657959"/>
            <a:ext cx="457240" cy="457240"/>
          </a:xfrm>
          <a:prstGeom prst="rect">
            <a:avLst/>
          </a:prstGeom>
        </p:spPr>
      </p:pic>
      <p:sp>
        <p:nvSpPr>
          <p:cNvPr id="1736152726" name="Прямоугольник 15"/>
          <p:cNvSpPr/>
          <p:nvPr/>
        </p:nvSpPr>
        <p:spPr bwMode="auto">
          <a:xfrm>
            <a:off x="1035533" y="4703680"/>
            <a:ext cx="953739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Основания для применения заявительного порядка возмещения НДС и акциза</a:t>
            </a:r>
            <a:endParaRPr/>
          </a:p>
        </p:txBody>
      </p:sp>
      <p:sp>
        <p:nvSpPr>
          <p:cNvPr id="1230816900" name="TextBox 1230816899"/>
          <p:cNvSpPr txBox="1"/>
          <p:nvPr/>
        </p:nvSpPr>
        <p:spPr bwMode="auto">
          <a:xfrm>
            <a:off x="1035533" y="5178333"/>
            <a:ext cx="5204483" cy="37535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dirty="0">
                <a:ln w="0"/>
                <a:latin typeface="Century Gothic"/>
              </a:rPr>
              <a:t>Процедура возмещения НДС и акциза</a:t>
            </a:r>
            <a:endParaRPr dirty="0"/>
          </a:p>
        </p:txBody>
      </p:sp>
      <p:pic>
        <p:nvPicPr>
          <p:cNvPr id="574538804" name="Рисунок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5115198"/>
            <a:ext cx="457239" cy="4572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0000" t="8055" r="5989" b="56805"/>
          <a:stretch/>
        </p:blipFill>
        <p:spPr bwMode="auto">
          <a:xfrm>
            <a:off x="1462097" y="1502805"/>
            <a:ext cx="8560006" cy="427156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8</a:t>
            </a:fld>
            <a:endParaRPr lang="en">
              <a:latin typeface="Calibri"/>
            </a:endParaRPr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0" y="626164"/>
            <a:ext cx="12192000" cy="98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 algn="ctr">
              <a:defRPr/>
            </a:pPr>
            <a:br>
              <a:rPr lang="en-US" sz="2800" dirty="0">
                <a:latin typeface="Century Gothic"/>
              </a:rPr>
            </a:br>
            <a:r>
              <a:rPr lang="ru-RU" sz="3200" b="0" dirty="0">
                <a:latin typeface="Century Gothic"/>
              </a:rPr>
              <a:t>3 модуль: "Мотивированное мнение налогового органа"</a:t>
            </a:r>
            <a:endParaRPr dirty="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364153" y="378762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 </a:t>
            </a:r>
            <a:endParaRPr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1512" y="1853690"/>
            <a:ext cx="457240" cy="45724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 bwMode="auto">
          <a:xfrm>
            <a:off x="947786" y="1893219"/>
            <a:ext cx="10918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Составление мотивированного мнения по инициативе организации или налогового органа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994714" y="2703289"/>
            <a:ext cx="8733327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Правила заполнения документов для получения мотивированного мнения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947786" y="3506019"/>
            <a:ext cx="839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Отраслевые особенности при составлении мотивированного мнения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947786" y="5123244"/>
            <a:ext cx="7722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Проведение взаимосогласительной процедуры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947786" y="4172155"/>
            <a:ext cx="11077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Порядок взаимодействия налогоплательщика и налогового органа при составлении мотивированного мнения</a:t>
            </a:r>
            <a:endParaRPr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1512" y="2660090"/>
            <a:ext cx="457240" cy="4572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1512" y="3466490"/>
            <a:ext cx="457240" cy="4572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0546" y="4272890"/>
            <a:ext cx="457240" cy="4572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1512" y="5079290"/>
            <a:ext cx="457240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9</a:t>
            </a:fld>
            <a:endParaRPr lang="en"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10783" y="1691442"/>
            <a:ext cx="10299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Century Gothic"/>
              </a:rPr>
              <a:t>Регистрация на курс по ссылке </a:t>
            </a:r>
            <a:r>
              <a:rPr lang="en-US" u="sng" dirty="0">
                <a:latin typeface="Century Gothic"/>
                <a:hlinkClick r:id="rId2" tooltip="https://education.gnivc.ru/#tab"/>
              </a:rPr>
              <a:t>https://education.gnivc.ru/#tab</a:t>
            </a:r>
            <a:endParaRPr lang="ru-RU" dirty="0">
              <a:latin typeface="Century Gothic"/>
            </a:endParaRPr>
          </a:p>
          <a:p>
            <a:pPr>
              <a:defRPr/>
            </a:pPr>
            <a:endParaRPr lang="ru-RU" b="1" dirty="0">
              <a:latin typeface="Century Gothic"/>
            </a:endParaRPr>
          </a:p>
          <a:p>
            <a:pPr>
              <a:defRPr/>
            </a:pPr>
            <a:br>
              <a:rPr lang="ru-RU" b="1" dirty="0">
                <a:latin typeface="Century Gothic"/>
              </a:rPr>
            </a:br>
            <a:br>
              <a:rPr lang="ru-RU" b="1" dirty="0">
                <a:latin typeface="Century Gothic"/>
              </a:rPr>
            </a:br>
            <a:endParaRPr lang="ru-RU" dirty="0">
              <a:solidFill>
                <a:srgbClr val="172B4D"/>
              </a:solidFill>
              <a:latin typeface="Century Gothic"/>
            </a:endParaRPr>
          </a:p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3215122" y="582013"/>
            <a:ext cx="3195453" cy="7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>
              <a:defRPr/>
            </a:pPr>
            <a:br>
              <a:rPr lang="en-US" sz="2800"/>
            </a:br>
            <a:r>
              <a:rPr lang="ru-RU" sz="3300" b="0">
                <a:latin typeface="Century Gothic"/>
              </a:rPr>
              <a:t>Регистрация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 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57450" y="5765118"/>
            <a:ext cx="973454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>
                <a:solidFill>
                  <a:schemeClr val="bg1"/>
                </a:solidFill>
                <a:latin typeface="Century Gothic"/>
              </a:rPr>
              <a:t>Стоимость обучения составляет 30 тысяч рублей за полный курс на одного слушателя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63775" y="2724646"/>
            <a:ext cx="2266760" cy="22667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36126" y="187977"/>
            <a:ext cx="1440473" cy="14404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455</Words>
  <Application>Microsoft Office PowerPoint</Application>
  <DocSecurity>0</DocSecurity>
  <PresentationFormat>Широкоэкранный</PresentationFormat>
  <Paragraphs>96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Roboto Slab</vt:lpstr>
      <vt:lpstr>Source Sans Pro</vt:lpstr>
      <vt:lpstr>Cordelia template</vt:lpstr>
      <vt:lpstr>2_Cordelia template</vt:lpstr>
      <vt:lpstr>Курсы повышения квалификации.  «Налоговый мониторинг. Общие положения»</vt:lpstr>
      <vt:lpstr>Курс разработан</vt:lpstr>
      <vt:lpstr>Повысить свою квалификацию смогут: </vt:lpstr>
      <vt:lpstr>Презентация PowerPoint</vt:lpstr>
      <vt:lpstr>Курсы повышения квалификации пройдут: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ПОДХОД К ПЛАНИРОВАНИЮ КОРПОРАТИВНОГО ОБУЧЕНИЯ</dc:title>
  <dc:subject/>
  <dc:creator>Сизова Татьяна Николаевна</dc:creator>
  <cp:keywords/>
  <dc:description/>
  <cp:lastModifiedBy>Сафронова Евгения Ивановна</cp:lastModifiedBy>
  <cp:revision>180</cp:revision>
  <dcterms:created xsi:type="dcterms:W3CDTF">2022-02-04T07:38:39Z</dcterms:created>
  <dcterms:modified xsi:type="dcterms:W3CDTF">2023-07-13T11:56:42Z</dcterms:modified>
  <cp:category/>
  <dc:identifier/>
  <cp:contentStatus/>
  <dc:language/>
  <cp:version/>
</cp:coreProperties>
</file>